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67" r:id="rId4"/>
    <p:sldId id="268" r:id="rId5"/>
    <p:sldId id="269" r:id="rId6"/>
    <p:sldId id="270" r:id="rId7"/>
    <p:sldId id="271" r:id="rId8"/>
    <p:sldId id="278" r:id="rId9"/>
    <p:sldId id="279" r:id="rId10"/>
    <p:sldId id="281" r:id="rId11"/>
    <p:sldId id="283" r:id="rId12"/>
    <p:sldId id="282" r:id="rId13"/>
    <p:sldId id="284" r:id="rId14"/>
    <p:sldId id="285" r:id="rId15"/>
    <p:sldId id="286" r:id="rId16"/>
    <p:sldId id="287" r:id="rId17"/>
    <p:sldId id="288" r:id="rId1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8BF59-F047-4BAF-95A3-BCAE952FC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98A704-B377-40D9-9156-E6A75853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8735273-B453-427C-9086-7C64ED7A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410F8C9-9003-4C5A-B226-972EBEB75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9950ABC-5D0E-4186-A3D8-6450A511E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884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19BAA-154C-49F0-BA03-9E839C0D9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CD10FD9-D8CD-4D34-806E-32D16B1C1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B354941-374B-4B29-A06A-A5233BB92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215106D-3993-4CB4-A3C7-61545EB1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88AD560-A1A0-424F-BA7C-30CE37A8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913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0DA66E-BBBB-4F73-AEB1-05AF9F5F20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B468BEA-81E7-40BE-9A7F-EEC232A11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B1C328D-F4F0-4C2A-9260-6F2C2A06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DDE5401-8E63-4FB4-B12F-EDA75D2B6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4C7E892-4B45-4613-99D3-24EBA73B5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525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0715DE-7976-4A7E-BCBF-C5F2BDFE9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1EE1A1F-A479-4318-B096-E3A298D7A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25AEE8E-9DF2-4061-BC1F-3E7F29B05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EED43B7-19C0-47B8-915A-E955BD33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20B8593-A91E-4452-8E49-84154A9B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850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C54E2-EEE8-4CE7-A2D4-1D2CD0447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8F10CD7-748A-4382-8325-558145746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54A9C0-BC5E-4487-8963-80A8C8D4D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0296805-8595-4797-B72A-947BBC9C6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8494D029-11A3-444D-A381-582EA89FC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371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84558D-9AA7-47F6-BC96-E953B6D92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E8CE411-8324-4DE4-B495-48284A8EA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4C32E36-905C-4207-ACAC-AA904F2F4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C9C0FE7-0CD2-4C24-A42E-F012345C2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9D75CE6-9A1C-4C99-87A2-5A4828502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F0D3F53-2C50-4FA8-A717-85CE420F4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330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EC8EBA-B681-45AB-9D75-132C8D75A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C4EEBC3-A4AF-4919-9BF2-2C66470F6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6F9B60C-63EE-4E3C-9409-99F76A6EB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89732445-F37E-4581-B309-2A3C32045A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187F0E2A-E9E6-45AC-BE19-8B435BC6D8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C400FF43-4578-43E1-9E27-C273FDD87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117110E3-1FB1-4D39-9B6B-B18F1D9CC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7AE24B32-6D9F-4E86-900F-D51D69335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58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3B8283-E3A8-4AEC-91B6-CC0531EE7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E77602A-8536-4470-A4B5-26F5A527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CF8BACF-F1EC-42CC-B5A1-EB3D997EC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B356848F-C01B-4489-9E08-256AFBB5F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394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C1A55E41-AFFB-4E18-AAB5-BA8F03529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0D08C2F4-A384-4EBB-A655-C50E280E5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A7C86278-2448-4CF5-9249-BC230D1E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348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03BC74-94AE-4FEA-85D7-BEEE53A3F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330F2B7-C6AA-463E-882B-DE4A81842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D08D78CD-00B4-4CEC-8252-1D9656577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92B93F03-2A3C-4BF8-8EFF-FD4C861C8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3799957-D747-46E1-99C0-458890B37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945DB9F-19BA-4681-B33D-F0E6848E7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4649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D5611A-7B0D-4AB0-AF27-43C9D77EF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33440E80-C3CB-47D2-8E21-893FF193F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E45B901-A238-4C41-8200-FE29A0212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2AC71BD1-8869-4EBC-B3E1-BFFA83FF9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8CCE18F-AC00-434E-9964-E24B6E4E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F35CA05-41C5-42AE-8D96-237BEAF0B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120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8B587413-F0E8-4D28-877F-E6D87813F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CD70FF2A-CBF5-4E20-928D-9635AED2C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FB5807B-B16F-48B1-9F5A-4EBAA5BE5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20988-4DA4-4A50-9FD8-E1C8A58E4A7C}" type="datetimeFigureOut">
              <a:rPr lang="pt-PT" smtClean="0"/>
              <a:t>13/03/2019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F3FDA49-E8FD-4633-8FE9-C0D121A0C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9E8DCD9-D999-45EF-B1C1-2FB6E449F8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1C880-CD6A-416C-AB29-13D9FC36C51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057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3EA26F6-22CE-462F-B2CC-BA365E12CD12}"/>
              </a:ext>
            </a:extLst>
          </p:cNvPr>
          <p:cNvSpPr/>
          <p:nvPr/>
        </p:nvSpPr>
        <p:spPr>
          <a:xfrm>
            <a:off x="1586345" y="1943337"/>
            <a:ext cx="9019309" cy="2170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36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36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pt-PT" sz="2800" b="1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Helvetica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IMUNIDADE INATA NÃO INDUZIDA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09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E7060F0-F539-4D47-A751-5288A83CF532}"/>
              </a:ext>
            </a:extLst>
          </p:cNvPr>
          <p:cNvSpPr/>
          <p:nvPr/>
        </p:nvSpPr>
        <p:spPr>
          <a:xfrm>
            <a:off x="969818" y="1109656"/>
            <a:ext cx="105433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9. Os gânglios linfáticos são órgãos </a:t>
            </a:r>
            <a:r>
              <a:rPr lang="pt-PT" sz="32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linfóides</a:t>
            </a: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________________ no ______________________.</a:t>
            </a:r>
          </a:p>
          <a:p>
            <a:pPr algn="just">
              <a:spcAft>
                <a:spcPts val="0"/>
              </a:spcAft>
            </a:pP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Primários; timo</a:t>
            </a:r>
          </a:p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Secundários; sistema circulatório sanguíneo</a:t>
            </a:r>
          </a:p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Secundários; sistema circulatório linfático</a:t>
            </a:r>
          </a:p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Secundários; medula óssea </a:t>
            </a:r>
            <a:endParaRPr lang="pt-PT" sz="32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3EF7F3D-D459-46FD-89E6-C8EF111A9CB9}"/>
              </a:ext>
            </a:extLst>
          </p:cNvPr>
          <p:cNvSpPr/>
          <p:nvPr/>
        </p:nvSpPr>
        <p:spPr>
          <a:xfrm>
            <a:off x="1586345" y="1755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50134A2-E68B-4143-9E1A-97DB74D44658}"/>
              </a:ext>
            </a:extLst>
          </p:cNvPr>
          <p:cNvSpPr/>
          <p:nvPr/>
        </p:nvSpPr>
        <p:spPr>
          <a:xfrm>
            <a:off x="955959" y="5743503"/>
            <a:ext cx="10293932" cy="1239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</a:t>
            </a:r>
            <a:r>
              <a:rPr lang="pt-PT" sz="36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Secundários; sistema circulatório linfático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E7060F0-F539-4D47-A751-5288A83CF532}"/>
              </a:ext>
            </a:extLst>
          </p:cNvPr>
          <p:cNvSpPr/>
          <p:nvPr/>
        </p:nvSpPr>
        <p:spPr>
          <a:xfrm>
            <a:off x="858978" y="1068091"/>
            <a:ext cx="105433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10. Os LINFÓCITOS PENETRAM NOS gânglios linfáticos</a:t>
            </a:r>
          </a:p>
          <a:p>
            <a:pPr algn="just">
              <a:spcAft>
                <a:spcPts val="0"/>
              </a:spcAft>
            </a:pPr>
            <a:endParaRPr lang="pt-PT" sz="32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PELAS HEV</a:t>
            </a:r>
          </a:p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PELA VEIAS </a:t>
            </a:r>
          </a:p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PELAS ARTÉRIAS</a:t>
            </a:r>
          </a:p>
          <a:p>
            <a:pPr algn="just">
              <a:spcAft>
                <a:spcPts val="0"/>
              </a:spcAft>
            </a:pPr>
            <a:r>
              <a:rPr lang="pt-PT" sz="32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PELOS VASOS LINFÁTICOS AFERENTES</a:t>
            </a:r>
            <a:endParaRPr lang="pt-PT" sz="32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3EF7F3D-D459-46FD-89E6-C8EF111A9CB9}"/>
              </a:ext>
            </a:extLst>
          </p:cNvPr>
          <p:cNvSpPr/>
          <p:nvPr/>
        </p:nvSpPr>
        <p:spPr>
          <a:xfrm>
            <a:off x="1586345" y="1755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50134A2-E68B-4143-9E1A-97DB74D44658}"/>
              </a:ext>
            </a:extLst>
          </p:cNvPr>
          <p:cNvSpPr/>
          <p:nvPr/>
        </p:nvSpPr>
        <p:spPr>
          <a:xfrm>
            <a:off x="983673" y="5789909"/>
            <a:ext cx="10848105" cy="962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PELAS HEV</a:t>
            </a:r>
            <a:endParaRPr lang="pt-PT" sz="3600" b="1" cap="all" dirty="0">
              <a:solidFill>
                <a:srgbClr val="8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indent="-6985" algn="just">
              <a:lnSpc>
                <a:spcPct val="107000"/>
              </a:lnSpc>
            </a:pP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04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6688813-DA7E-42BC-8DE7-8F5D10954883}"/>
              </a:ext>
            </a:extLst>
          </p:cNvPr>
          <p:cNvSpPr/>
          <p:nvPr/>
        </p:nvSpPr>
        <p:spPr>
          <a:xfrm>
            <a:off x="858978" y="1068091"/>
            <a:ext cx="105433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11. </a:t>
            </a:r>
            <a:r>
              <a:rPr lang="pt-PT" sz="28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Os mecanismos do sistema imune adaptativo iniciam-se</a:t>
            </a:r>
          </a:p>
          <a:p>
            <a:pPr algn="just">
              <a:spcAft>
                <a:spcPts val="0"/>
              </a:spcAft>
            </a:pP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iMediatamente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após a entrada do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patogénio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</a:p>
          <a:p>
            <a:pPr lvl="0"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Cerca de quatro horas após a entrada do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patogénio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Cerca de dez horas após a entrada do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patogénio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Noventa e seis horas após a entrada do patogénico </a:t>
            </a:r>
            <a:endParaRPr lang="pt-PT" sz="2800" cap="all" dirty="0"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4F972DA-DCC4-4E6D-A9F3-7A31541289B6}"/>
              </a:ext>
            </a:extLst>
          </p:cNvPr>
          <p:cNvSpPr/>
          <p:nvPr/>
        </p:nvSpPr>
        <p:spPr>
          <a:xfrm>
            <a:off x="1586345" y="1755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B0501B8-8EAD-44B2-A7D2-B68B4CA15551}"/>
              </a:ext>
            </a:extLst>
          </p:cNvPr>
          <p:cNvSpPr/>
          <p:nvPr/>
        </p:nvSpPr>
        <p:spPr>
          <a:xfrm>
            <a:off x="962890" y="5932169"/>
            <a:ext cx="102662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D. Noventa e seis horas após a entrada do patogénico </a:t>
            </a:r>
          </a:p>
        </p:txBody>
      </p:sp>
    </p:spTree>
    <p:extLst>
      <p:ext uri="{BB962C8B-B14F-4D97-AF65-F5344CB8AC3E}">
        <p14:creationId xmlns:p14="http://schemas.microsoft.com/office/powerpoint/2010/main" val="391880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6688813-DA7E-42BC-8DE7-8F5D10954883}"/>
              </a:ext>
            </a:extLst>
          </p:cNvPr>
          <p:cNvSpPr/>
          <p:nvPr/>
        </p:nvSpPr>
        <p:spPr>
          <a:xfrm>
            <a:off x="858978" y="1068091"/>
            <a:ext cx="105433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12.  O ácido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lipoteicóico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está presente nas paredes celulares das bactérias</a:t>
            </a:r>
          </a:p>
          <a:p>
            <a:pPr algn="just"/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Gram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positivas </a:t>
            </a:r>
          </a:p>
          <a:p>
            <a:pPr lvl="0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Gram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negativas</a:t>
            </a:r>
          </a:p>
          <a:p>
            <a:pPr lvl="0"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4F972DA-DCC4-4E6D-A9F3-7A31541289B6}"/>
              </a:ext>
            </a:extLst>
          </p:cNvPr>
          <p:cNvSpPr/>
          <p:nvPr/>
        </p:nvSpPr>
        <p:spPr>
          <a:xfrm>
            <a:off x="1586345" y="1755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B0501B8-8EAD-44B2-A7D2-B68B4CA15551}"/>
              </a:ext>
            </a:extLst>
          </p:cNvPr>
          <p:cNvSpPr/>
          <p:nvPr/>
        </p:nvSpPr>
        <p:spPr>
          <a:xfrm>
            <a:off x="997523" y="5890606"/>
            <a:ext cx="102662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A. </a:t>
            </a:r>
            <a:r>
              <a:rPr lang="pt-PT" sz="28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Gram</a:t>
            </a:r>
            <a:r>
              <a:rPr lang="pt-PT" sz="28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positivas </a:t>
            </a:r>
          </a:p>
        </p:txBody>
      </p:sp>
    </p:spTree>
    <p:extLst>
      <p:ext uri="{BB962C8B-B14F-4D97-AF65-F5344CB8AC3E}">
        <p14:creationId xmlns:p14="http://schemas.microsoft.com/office/powerpoint/2010/main" val="220654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6688813-DA7E-42BC-8DE7-8F5D10954883}"/>
              </a:ext>
            </a:extLst>
          </p:cNvPr>
          <p:cNvSpPr/>
          <p:nvPr/>
        </p:nvSpPr>
        <p:spPr>
          <a:xfrm>
            <a:off x="858978" y="1068091"/>
            <a:ext cx="105987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13.   Os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lipopolissacáridos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estão presentes nas paredes celulares das bactérias</a:t>
            </a:r>
          </a:p>
          <a:p>
            <a:pPr algn="just"/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Gram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positivas </a:t>
            </a:r>
          </a:p>
          <a:p>
            <a:pPr lvl="0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Gram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negativas</a:t>
            </a:r>
          </a:p>
          <a:p>
            <a:pPr lvl="0"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4F972DA-DCC4-4E6D-A9F3-7A31541289B6}"/>
              </a:ext>
            </a:extLst>
          </p:cNvPr>
          <p:cNvSpPr/>
          <p:nvPr/>
        </p:nvSpPr>
        <p:spPr>
          <a:xfrm>
            <a:off x="1586345" y="1755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B0501B8-8EAD-44B2-A7D2-B68B4CA15551}"/>
              </a:ext>
            </a:extLst>
          </p:cNvPr>
          <p:cNvSpPr/>
          <p:nvPr/>
        </p:nvSpPr>
        <p:spPr>
          <a:xfrm>
            <a:off x="1025234" y="5918314"/>
            <a:ext cx="102662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B. </a:t>
            </a:r>
            <a:r>
              <a:rPr lang="pt-PT" sz="28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Gram</a:t>
            </a:r>
            <a:r>
              <a:rPr lang="pt-PT" sz="28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pt-PT" sz="28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NEGAtivas</a:t>
            </a:r>
            <a:r>
              <a:rPr lang="pt-PT" sz="28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048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6688813-DA7E-42BC-8DE7-8F5D10954883}"/>
              </a:ext>
            </a:extLst>
          </p:cNvPr>
          <p:cNvSpPr/>
          <p:nvPr/>
        </p:nvSpPr>
        <p:spPr>
          <a:xfrm>
            <a:off x="858978" y="1068091"/>
            <a:ext cx="1059873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14.  Qual das seguintes afirmações </a:t>
            </a:r>
            <a:r>
              <a:rPr lang="pt-PT" sz="2800" b="1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não é 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verdadeira relativamente à barreira da epiderme</a:t>
            </a:r>
          </a:p>
          <a:p>
            <a:pPr algn="just"/>
            <a:b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Presença de células com cílios </a:t>
            </a:r>
          </a:p>
          <a:p>
            <a:pPr lvl="0"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Ausência de vasos sanguíneos</a:t>
            </a:r>
          </a:p>
          <a:p>
            <a:pPr lvl="0"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Presença de células mortas com queratina</a:t>
            </a:r>
          </a:p>
          <a:p>
            <a:pPr lvl="0"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Renovação celular muito rápida</a:t>
            </a:r>
          </a:p>
          <a:p>
            <a:pPr lvl="0"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4F972DA-DCC4-4E6D-A9F3-7A31541289B6}"/>
              </a:ext>
            </a:extLst>
          </p:cNvPr>
          <p:cNvSpPr/>
          <p:nvPr/>
        </p:nvSpPr>
        <p:spPr>
          <a:xfrm>
            <a:off x="1586345" y="1755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B0501B8-8EAD-44B2-A7D2-B68B4CA15551}"/>
              </a:ext>
            </a:extLst>
          </p:cNvPr>
          <p:cNvSpPr/>
          <p:nvPr/>
        </p:nvSpPr>
        <p:spPr>
          <a:xfrm>
            <a:off x="1025234" y="5890606"/>
            <a:ext cx="102662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A. PRESENÇA DE CÉLULAS COM CÍLIOS</a:t>
            </a:r>
          </a:p>
        </p:txBody>
      </p:sp>
    </p:spTree>
    <p:extLst>
      <p:ext uri="{BB962C8B-B14F-4D97-AF65-F5344CB8AC3E}">
        <p14:creationId xmlns:p14="http://schemas.microsoft.com/office/powerpoint/2010/main" val="216340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6688813-DA7E-42BC-8DE7-8F5D10954883}"/>
              </a:ext>
            </a:extLst>
          </p:cNvPr>
          <p:cNvSpPr/>
          <p:nvPr/>
        </p:nvSpPr>
        <p:spPr>
          <a:xfrm>
            <a:off x="858978" y="1068091"/>
            <a:ext cx="1059873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15.  Qual das seguintes afirmações </a:t>
            </a:r>
            <a:r>
              <a:rPr lang="pt-PT" sz="2800" b="1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não é 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verdadeira relativamente à função barreira dos epitélios </a:t>
            </a:r>
          </a:p>
          <a:p>
            <a:pPr lvl="0" algn="just"/>
            <a:b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Presença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peristalsia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Presença de muco</a:t>
            </a:r>
          </a:p>
          <a:p>
            <a:pPr lvl="0"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C. Presença de cílios nas células</a:t>
            </a:r>
          </a:p>
          <a:p>
            <a:pPr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Ligações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paracelulares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permeáveis  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4F972DA-DCC4-4E6D-A9F3-7A31541289B6}"/>
              </a:ext>
            </a:extLst>
          </p:cNvPr>
          <p:cNvSpPr/>
          <p:nvPr/>
        </p:nvSpPr>
        <p:spPr>
          <a:xfrm>
            <a:off x="1586345" y="1755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B0501B8-8EAD-44B2-A7D2-B68B4CA15551}"/>
              </a:ext>
            </a:extLst>
          </p:cNvPr>
          <p:cNvSpPr/>
          <p:nvPr/>
        </p:nvSpPr>
        <p:spPr>
          <a:xfrm>
            <a:off x="1025234" y="5959878"/>
            <a:ext cx="102662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D. Ligações </a:t>
            </a:r>
            <a:r>
              <a:rPr lang="pt-PT" sz="28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paracelulares</a:t>
            </a:r>
            <a:r>
              <a:rPr lang="pt-PT" sz="28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permeáveis  </a:t>
            </a:r>
          </a:p>
        </p:txBody>
      </p:sp>
    </p:spTree>
    <p:extLst>
      <p:ext uri="{BB962C8B-B14F-4D97-AF65-F5344CB8AC3E}">
        <p14:creationId xmlns:p14="http://schemas.microsoft.com/office/powerpoint/2010/main" val="172681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6688813-DA7E-42BC-8DE7-8F5D10954883}"/>
              </a:ext>
            </a:extLst>
          </p:cNvPr>
          <p:cNvSpPr/>
          <p:nvPr/>
        </p:nvSpPr>
        <p:spPr>
          <a:xfrm>
            <a:off x="858978" y="1068091"/>
            <a:ext cx="1059873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17.  As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defensinas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são péptidos antimicrobianos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activos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 contra</a:t>
            </a:r>
          </a:p>
          <a:p>
            <a:pPr lvl="0" algn="just"/>
            <a:b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A. Bactérias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Gram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+ e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Gram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-, fungos e alguns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vÍrus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lvl="0"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B. Bactérias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Gram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+ e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Gram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-, fungos, parasitas e alguns vírus </a:t>
            </a:r>
          </a:p>
          <a:p>
            <a:pPr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 C. Bactérias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Gram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+ e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Gram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</a:p>
          <a:p>
            <a:pPr lvl="0" algn="just"/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D. Bactérias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Gram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+ e </a:t>
            </a:r>
            <a:r>
              <a:rPr lang="pt-PT" sz="2800" cap="all" dirty="0" err="1">
                <a:latin typeface="Microsoft YaHei" panose="020B0503020204020204" pitchFamily="34" charset="-122"/>
                <a:ea typeface="Microsoft YaHei" panose="020B0503020204020204" pitchFamily="34" charset="-122"/>
              </a:rPr>
              <a:t>Gram</a:t>
            </a:r>
            <a:r>
              <a:rPr lang="pt-PT" sz="2800" cap="all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- e alguns </a:t>
            </a:r>
            <a:r>
              <a:rPr lang="pt-PT" sz="2800" cap="all">
                <a:latin typeface="Microsoft YaHei" panose="020B0503020204020204" pitchFamily="34" charset="-122"/>
                <a:ea typeface="Microsoft YaHei" panose="020B0503020204020204" pitchFamily="34" charset="-122"/>
              </a:rPr>
              <a:t>vÍrus</a:t>
            </a:r>
            <a:endParaRPr lang="pt-PT" sz="2800" cap="all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4F972DA-DCC4-4E6D-A9F3-7A31541289B6}"/>
              </a:ext>
            </a:extLst>
          </p:cNvPr>
          <p:cNvSpPr/>
          <p:nvPr/>
        </p:nvSpPr>
        <p:spPr>
          <a:xfrm>
            <a:off x="1586345" y="1755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B0501B8-8EAD-44B2-A7D2-B68B4CA15551}"/>
              </a:ext>
            </a:extLst>
          </p:cNvPr>
          <p:cNvSpPr/>
          <p:nvPr/>
        </p:nvSpPr>
        <p:spPr>
          <a:xfrm>
            <a:off x="1025234" y="5599658"/>
            <a:ext cx="102662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28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B. Bactérias </a:t>
            </a:r>
            <a:r>
              <a:rPr lang="pt-PT" sz="28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Gram</a:t>
            </a:r>
            <a:r>
              <a:rPr lang="pt-PT" sz="28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+ e </a:t>
            </a:r>
            <a:r>
              <a:rPr lang="pt-PT" sz="2800" b="1" cap="all" dirty="0" err="1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Gram</a:t>
            </a:r>
            <a:r>
              <a:rPr lang="pt-PT" sz="2800" b="1" cap="all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-, fungos, parasitas e alguns vírus  </a:t>
            </a:r>
          </a:p>
        </p:txBody>
      </p:sp>
    </p:spTree>
    <p:extLst>
      <p:ext uri="{BB962C8B-B14F-4D97-AF65-F5344CB8AC3E}">
        <p14:creationId xmlns:p14="http://schemas.microsoft.com/office/powerpoint/2010/main" val="247748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997525" y="1277363"/>
            <a:ext cx="1029392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1.QUAL DAS SEGUINTES AFIRMAÇÕES </a:t>
            </a:r>
            <a:r>
              <a:rPr lang="pt-PT" sz="3200" b="1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NÃO</a:t>
            </a: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 É UMA FUNÇÃO DO SISTEMA LINFÁTICO?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PRODUÇÃO E DISTRIBUIÇÃO DE LINFÓCITOS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TRANSPORTE DE LÍPIDOS DA DIETA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C.RECUPERAÇÃO DOS FLUÍDOS DOS TECIDOSPERIFÉRICOS PARA O </a:t>
            </a: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SANGUE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DISTRIBUIÇÃO DAS HORMONAS DAS GLÃNDULAS PARA O SANGUE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997525" y="6034460"/>
            <a:ext cx="9919851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TRANSPORTE DOS LÍPIDOS DA DIETA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0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29392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2.QUAL DAS SEUGUINTES AFIRMAÇÕES DEFINE MELHOR UM GÂNGLIO LINFÁTICO?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UM TIPO DE PATOGÉNIO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EXTREMIDADE DE UM VASO LINFÁTICO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QUALQUER ORGÃO QUE PODE SER ATACADO PELO SISTEMA IMUNE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CÁPSULAS AO LONGO DE VASOS LINFÁTICOS QUE ALBERGAM CÉLULAS T E B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720436" y="5591110"/>
            <a:ext cx="10848105" cy="1239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CÁPSULAS AO LONGO DE VASOS LINFÁTICOS QUE ALBERGAM CÉLULAS T E B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15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2939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3.PORQUE RAZÃO OS GÂNGLIOS LINFÁTICOS AUMENTAM DE VOLUME DURANTE ALGUMAS INFECÇÕES?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POR AUMENTO DO FLUXO SANGUÍNEO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POR AUMENTO DA PRODUÇÃO DE LINFÓCITOS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POR AUMENTO DO FLUXO DE LINFA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POR AUMENTO DA MITOSE NO TECIDO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720436" y="5591110"/>
            <a:ext cx="10848105" cy="1239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POR AUMENTO DA PRODUÇÃO DE LINFÓCITOS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4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29392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4.OS LEUCÓCITOS QUE INTERNALIZAM BACTÉRIAS E AS QUEBRAM SÃO?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CÉLULAS NK 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FAGÓCITOS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CÉLULAS B</a:t>
            </a: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CÉLULAS T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720436" y="5591110"/>
            <a:ext cx="10848105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FAGÓCITOS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56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29392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5.PROTEÍNAS QUE ACTUAM COMO MENSAGEIROS ENTRE AS CÉLULAS SÃO?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HEMOCITOBLASTOS 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CÉLULAS ESTAMINAIS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ERITROMIELINAS</a:t>
            </a: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CITOCINAS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997533" y="5812786"/>
            <a:ext cx="10848105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CITOCINAS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86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29392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6. QUAL DESTES ORGÃOS É UM ORGÃO LINFÓIDE PRIMÁRIO?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GÂNGLIOS LINFÁTICOS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BAÇO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TIMO</a:t>
            </a: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AMÍGDALAS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1108360" y="5771225"/>
            <a:ext cx="10848105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TIMO 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91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2939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7. EM QUE TIPO DE ORGÃO LINFÓIDE OCORRE O DESENVOLVIMENTO E A MATURAÇÃO DOS LINFÓCITOS?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PRIMÁRIO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SECUNDÁRIO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TERCIÁRIO</a:t>
            </a: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QUATERNÁRIO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1094510" y="5798928"/>
            <a:ext cx="10848105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SECUNDÁRIO 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18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BC64B1F-4A99-4E83-949B-37B3A7347447}"/>
              </a:ext>
            </a:extLst>
          </p:cNvPr>
          <p:cNvSpPr/>
          <p:nvPr/>
        </p:nvSpPr>
        <p:spPr>
          <a:xfrm>
            <a:off x="1094510" y="1277363"/>
            <a:ext cx="1029392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8. QUAL DESTAS CÉLULAS NÃO É UM FAGOCITO?</a:t>
            </a:r>
          </a:p>
          <a:p>
            <a:pPr algn="just">
              <a:spcAft>
                <a:spcPts val="0"/>
              </a:spcAft>
            </a:pP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A. NEUTRÓFILO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B. CÉLULA DENDRÍTICA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LINFÓCITOS</a:t>
            </a:r>
          </a:p>
          <a:p>
            <a:pPr indent="-6985" algn="just">
              <a:spcAft>
                <a:spcPts val="0"/>
              </a:spcAft>
            </a:pPr>
            <a:r>
              <a:rPr lang="pt-PT" sz="32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D. MONÓCITO</a:t>
            </a:r>
            <a:endParaRPr lang="pt-PT" sz="1600" dirty="0"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A3D0959-8E53-437A-9C3D-62CBB2D8F134}"/>
              </a:ext>
            </a:extLst>
          </p:cNvPr>
          <p:cNvSpPr/>
          <p:nvPr/>
        </p:nvSpPr>
        <p:spPr>
          <a:xfrm>
            <a:off x="1586345" y="45266"/>
            <a:ext cx="9019309" cy="98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IMUNOLOGIA-TEÓRICAS 2019</a:t>
            </a:r>
            <a:endParaRPr lang="pt-PT" sz="2800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PT" sz="2800" b="1" dirty="0">
                <a:solidFill>
                  <a:srgbClr val="8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QUESTIONÁRIO AULA 05</a:t>
            </a:r>
            <a:endParaRPr lang="pt-PT" sz="1600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B213172-FAC9-4B58-A6F9-0ECDBF24C05E}"/>
              </a:ext>
            </a:extLst>
          </p:cNvPr>
          <p:cNvSpPr/>
          <p:nvPr/>
        </p:nvSpPr>
        <p:spPr>
          <a:xfrm>
            <a:off x="1094510" y="5785074"/>
            <a:ext cx="10848105" cy="64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985" algn="just">
              <a:lnSpc>
                <a:spcPct val="107000"/>
              </a:lnSpc>
            </a:pPr>
            <a:r>
              <a:rPr lang="pt-PT" sz="3600" b="1" dirty="0">
                <a:solidFill>
                  <a:srgbClr val="8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Helvetica" panose="020B0604020202020204" pitchFamily="34" charset="0"/>
              </a:rPr>
              <a:t>C. LINFÓCITO </a:t>
            </a:r>
            <a:endParaRPr lang="pt-PT" b="1" dirty="0">
              <a:solidFill>
                <a:srgbClr val="8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66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534</Words>
  <Application>Microsoft Office PowerPoint</Application>
  <PresentationFormat>Ecrã Panorâmico</PresentationFormat>
  <Paragraphs>144</Paragraphs>
  <Slides>17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17</vt:i4>
      </vt:variant>
    </vt:vector>
  </HeadingPairs>
  <TitlesOfParts>
    <vt:vector size="24" baseType="lpstr">
      <vt:lpstr>Microsoft YaHei</vt:lpstr>
      <vt:lpstr>Arial</vt:lpstr>
      <vt:lpstr>Calibri</vt:lpstr>
      <vt:lpstr>Calibri Light</vt:lpstr>
      <vt:lpstr>Helvetica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Margarida Blasques Telhada</dc:creator>
  <cp:lastModifiedBy>Maria Margarida Blasques Telhada</cp:lastModifiedBy>
  <cp:revision>38</cp:revision>
  <dcterms:created xsi:type="dcterms:W3CDTF">2019-02-20T15:06:15Z</dcterms:created>
  <dcterms:modified xsi:type="dcterms:W3CDTF">2019-03-13T14:37:11Z</dcterms:modified>
</cp:coreProperties>
</file>